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7010400" cy="9296400"/>
  <p:embeddedFontLst>
    <p:embeddedFont>
      <p:font typeface="Bangers"/>
      <p:regular r:id="rId27"/>
    </p:embeddedFont>
    <p:embeddedFont>
      <p:font typeface="Bungee Inline"/>
      <p:regular r:id="rId28"/>
    </p:embeddedFont>
    <p:embeddedFont>
      <p:font typeface="Luckiest Guy"/>
      <p:regular r:id="rId29"/>
    </p:embeddedFont>
    <p:embeddedFont>
      <p:font typeface="Comfortaa"/>
      <p:regular r:id="rId30"/>
      <p:bold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BungeeInline-regular.fntdata"/><Relationship Id="rId27" Type="http://schemas.openxmlformats.org/officeDocument/2006/relationships/font" Target="fonts/Banger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uckiestGu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omfortaa-bold.fntdata"/><Relationship Id="rId30" Type="http://schemas.openxmlformats.org/officeDocument/2006/relationships/font" Target="fonts/Comfortaa-regular.fntdata"/><Relationship Id="rId11" Type="http://schemas.openxmlformats.org/officeDocument/2006/relationships/slide" Target="slides/slide7.xml"/><Relationship Id="rId33" Type="http://schemas.openxmlformats.org/officeDocument/2006/relationships/font" Target="fonts/OpenSans-bold.fntdata"/><Relationship Id="rId10" Type="http://schemas.openxmlformats.org/officeDocument/2006/relationships/slide" Target="slides/slide6.xml"/><Relationship Id="rId32" Type="http://schemas.openxmlformats.org/officeDocument/2006/relationships/font" Target="fonts/OpenSans-regular.fntdata"/><Relationship Id="rId13" Type="http://schemas.openxmlformats.org/officeDocument/2006/relationships/slide" Target="slides/slide9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8.xml"/><Relationship Id="rId34" Type="http://schemas.openxmlformats.org/officeDocument/2006/relationships/font" Target="fonts/OpenSans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jpg>
</file>

<file path=ppt/media/image3.gif>
</file>

<file path=ppt/media/image4.g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88900" lvl="0" marL="0" marR="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0" i="0" sz="1200" u="none" cap="none" strike="noStrike"/>
          </a:p>
          <a:p>
            <a:pPr indent="-88900" lvl="1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6a139332_248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26a139332_248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b3f813acc_0_35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b3f813acc_0_35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69e991fb_0247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69e991fb_0247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6efdd496_0106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6efdd496_0106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6efdd496_045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6efdd496_045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6fe90ebd_18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6fe90ebd_18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68a1815c_491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68a1815c_49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69e991fb_0136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69e991fb_0136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6a139332_837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6a139332_837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b3f813acc_0_42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b3f813acc_0_42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b3f813acc_0_118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b3f813acc_0_118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1db9b8000_141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1db9b8000_14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b3f813acc_0_48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b3f813acc_0_48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a09a9f6a9_0_21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a09a9f6a9_0_2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db9b8000_174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db9b8000_174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db9b8000_118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db9b8000_118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a139332_811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6a139332_81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b3f813acc_0_29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b3f813acc_0_29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09a9f6a9_0_9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09a9f6a9_0_9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3f813acc_0_75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b3f813acc_0_75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b3f813acc_0_9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b3f813acc_0_9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6a139332_829:notes"/>
          <p:cNvSpPr/>
          <p:nvPr>
            <p:ph idx="2" type="sldImg"/>
          </p:nvPr>
        </p:nvSpPr>
        <p:spPr>
          <a:xfrm>
            <a:off x="407181" y="696913"/>
            <a:ext cx="61959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6a139332_829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Presentation Title - Title and Sub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3" y="4302777"/>
            <a:ext cx="9144000" cy="84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685800" y="987325"/>
            <a:ext cx="77610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  <a:defRPr b="0" i="0" sz="3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88900" lvl="1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685972" y="1921806"/>
            <a:ext cx="77610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l">
              <a:spcBef>
                <a:spcPts val="4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2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12700" lvl="1" marL="457200" marR="0" rtl="0" algn="ctr">
              <a:spcBef>
                <a:spcPts val="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12700" lvl="2" marL="914400" marR="0" rtl="0" algn="ctr">
              <a:spcBef>
                <a:spcPts val="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12700" lvl="3" marL="1371600" marR="0" rtl="0" algn="ctr">
              <a:spcBef>
                <a:spcPts val="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12700" lvl="4" marL="1828800" marR="0" rtl="0" algn="ctr">
              <a:spcBef>
                <a:spcPts val="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12700" lvl="5" marL="2286000" marR="0" rtl="0" algn="ctr">
              <a:spcBef>
                <a:spcPts val="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12700" lvl="6" marL="2743200" marR="0" rtl="0" algn="ctr">
              <a:spcBef>
                <a:spcPts val="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12700" lvl="7" marL="3200400" marR="0" rtl="0" algn="ctr">
              <a:spcBef>
                <a:spcPts val="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12700" lvl="8" marL="3657600" marR="0" rtl="0" algn="ctr">
              <a:spcBef>
                <a:spcPts val="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2" type="body"/>
          </p:nvPr>
        </p:nvSpPr>
        <p:spPr>
          <a:xfrm>
            <a:off x="688360" y="2566988"/>
            <a:ext cx="80739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rtl="0">
              <a:spcBef>
                <a:spcPts val="400"/>
              </a:spcBef>
              <a:spcAft>
                <a:spcPts val="0"/>
              </a:spcAft>
              <a:buSzPts val="1100"/>
              <a:buFont typeface="Open Sans"/>
              <a:buNone/>
              <a:defRPr sz="1100"/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None/>
              <a:defRPr/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None/>
              <a:defRPr/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None/>
              <a:defRPr/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None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9pPr>
          </a:lstStyle>
          <a:p/>
        </p:txBody>
      </p:sp>
      <p:sp>
        <p:nvSpPr>
          <p:cNvPr id="19" name="Google Shape;19;p2"/>
          <p:cNvSpPr txBox="1"/>
          <p:nvPr/>
        </p:nvSpPr>
        <p:spPr>
          <a:xfrm>
            <a:off x="645725" y="4297175"/>
            <a:ext cx="18054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Open Sans"/>
                <a:ea typeface="Open Sans"/>
                <a:cs typeface="Open Sans"/>
                <a:sym typeface="Open Sans"/>
              </a:rPr>
              <a:t>COMPANY</a:t>
            </a:r>
            <a:r>
              <a:rPr b="1" lang="en-US">
                <a:solidFill>
                  <a:srgbClr val="1C084C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0" name="Google Shape;20;p2"/>
          <p:cNvCxnSpPr/>
          <p:nvPr/>
        </p:nvCxnSpPr>
        <p:spPr>
          <a:xfrm>
            <a:off x="0" y="4339952"/>
            <a:ext cx="9144000" cy="0"/>
          </a:xfrm>
          <a:prstGeom prst="straightConnector1">
            <a:avLst/>
          </a:prstGeom>
          <a:noFill/>
          <a:ln cap="flat" cmpd="sng" w="9525">
            <a:solidFill>
              <a:srgbClr val="D6D6D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CUSTOM_6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85975" y="0"/>
            <a:ext cx="7761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ctrTitle"/>
          </p:nvPr>
        </p:nvSpPr>
        <p:spPr>
          <a:xfrm>
            <a:off x="685800" y="750925"/>
            <a:ext cx="77610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A62122"/>
              </a:buClr>
              <a:buSzPts val="2800"/>
              <a:buFont typeface="Open Sans"/>
              <a:buNone/>
              <a:defRPr b="0" i="0" sz="2800" u="none" cap="none" strike="noStrike">
                <a:solidFill>
                  <a:srgbClr val="A6212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88900" lvl="1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subTitle"/>
          </p:nvPr>
        </p:nvSpPr>
        <p:spPr>
          <a:xfrm>
            <a:off x="685975" y="1455050"/>
            <a:ext cx="6648300" cy="28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Open Sans"/>
              <a:buNone/>
              <a:defRPr b="0" i="0" sz="1400" u="none" cap="none" strike="noStrik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12700" lvl="1" marL="4572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12700" lvl="2" marL="9144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12700" lvl="3" marL="13716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12700" lvl="4" marL="18288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12700" lvl="5" marL="22860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12700" lvl="6" marL="27432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12700" lvl="7" marL="32004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12700" lvl="8" marL="3657600" marR="0" rtl="0" algn="ctr">
              <a:spcBef>
                <a:spcPts val="1500"/>
              </a:spcBef>
              <a:spcAft>
                <a:spcPts val="150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, Title and Content">
  <p:cSld name="CUSTOM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A62122"/>
              </a:buClr>
              <a:buSzPts val="2400"/>
              <a:buFont typeface="Open Sans"/>
              <a:buNone/>
              <a:defRPr b="0" i="0" sz="2400" u="none" cap="none" strike="noStrike">
                <a:solidFill>
                  <a:srgbClr val="A6212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88900" lvl="1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381175" y="1693200"/>
            <a:ext cx="62928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b="0" i="0" sz="1400" u="none" cap="none" strike="noStrik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12700" lvl="1" marL="4572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12700" lvl="2" marL="9144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12700" lvl="3" marL="13716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12700" lvl="4" marL="18288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12700" lvl="5" marL="22860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12700" lvl="6" marL="27432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12700" lvl="7" marL="32004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12700" lvl="8" marL="3657600" marR="0" rtl="0" algn="ctr">
              <a:spcBef>
                <a:spcPts val="1500"/>
              </a:spcBef>
              <a:spcAft>
                <a:spcPts val="150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, Title and Content (2 Columns)">
  <p:cSld name="CUSTOM_5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2"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A62122"/>
              </a:buClr>
              <a:buSzPts val="2400"/>
              <a:buFont typeface="Open Sans"/>
              <a:buNone/>
              <a:defRPr b="0" i="0" sz="2400" u="none" cap="none" strike="noStrike">
                <a:solidFill>
                  <a:srgbClr val="A6212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88900" lvl="1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381175" y="1693200"/>
            <a:ext cx="40002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b="0" i="0" sz="1400" u="none" cap="none" strike="noStrik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12700" lvl="1" marL="457200" marR="0" rtl="0" algn="ctr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12700" lvl="2" marL="914400" marR="0" rtl="0" algn="ctr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12700" lvl="3" marL="1371600" marR="0" rtl="0" algn="ctr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12700" lvl="4" marL="1828800" marR="0" rtl="0" algn="ctr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12700" lvl="5" marL="2286000" marR="0" rtl="0" algn="ctr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12700" lvl="6" marL="2743200" marR="0" rtl="0" algn="ctr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12700" lvl="7" marL="3200400" marR="0" rtl="0" algn="ctr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12700" lvl="8" marL="3657600" marR="0" rtl="0" algn="ctr">
              <a:lnSpc>
                <a:spcPct val="125000"/>
              </a:lnSpc>
              <a:spcBef>
                <a:spcPts val="1500"/>
              </a:spcBef>
              <a:spcAft>
                <a:spcPts val="150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3" type="subTitle"/>
          </p:nvPr>
        </p:nvSpPr>
        <p:spPr>
          <a:xfrm>
            <a:off x="4762475" y="1693200"/>
            <a:ext cx="40002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b="0" i="0" sz="1400" u="none" cap="none" strike="noStrik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12700" lvl="1" marL="4572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12700" lvl="2" marL="9144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5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12700" lvl="3" marL="13716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12700" lvl="4" marL="18288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14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12700" lvl="5" marL="22860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12700" lvl="6" marL="27432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12700" lvl="7" marL="3200400" marR="0" rtl="0" algn="ctr">
              <a:spcBef>
                <a:spcPts val="1500"/>
              </a:spcBef>
              <a:spcAft>
                <a:spcPts val="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12700" lvl="8" marL="3657600" marR="0" rtl="0" algn="ctr">
              <a:spcBef>
                <a:spcPts val="1500"/>
              </a:spcBef>
              <a:spcAft>
                <a:spcPts val="1500"/>
              </a:spcAft>
              <a:buClr>
                <a:srgbClr val="989898"/>
              </a:buClr>
              <a:buSzPts val="1100"/>
              <a:buFont typeface="Open Sans"/>
              <a:buNone/>
              <a:defRPr b="0" i="0" sz="2000" u="none" cap="none" strike="noStrike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and Title">
  <p:cSld name="CUSTOM_2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ctrTitle"/>
          </p:nvPr>
        </p:nvSpPr>
        <p:spPr>
          <a:xfrm>
            <a:off x="381000" y="699825"/>
            <a:ext cx="66084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A62122"/>
              </a:buClr>
              <a:buSzPts val="2400"/>
              <a:buFont typeface="Open Sans"/>
              <a:buNone/>
              <a:defRPr b="0" i="0" sz="2400" u="none" cap="none" strike="noStrike">
                <a:solidFill>
                  <a:srgbClr val="A6212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88900" lvl="1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">
  <p:cSld name="CUSTOM_3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4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" type="body"/>
          </p:nvPr>
        </p:nvSpPr>
        <p:spPr>
          <a:xfrm>
            <a:off x="381001" y="1085851"/>
            <a:ext cx="83667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9845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777777"/>
              </a:buClr>
              <a:buSzPts val="1100"/>
              <a:buFont typeface="Open Sans"/>
              <a:buChar char="●"/>
              <a:defRPr b="0" i="0" sz="1800" u="none" cap="none" strike="noStrike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9845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100"/>
              <a:buFont typeface="Open Sans"/>
              <a:buChar char="●"/>
              <a:defRPr b="0" i="0" sz="1500" u="none" cap="none" strike="noStrike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98450" lvl="2" marL="1371600" marR="0" rtl="0" algn="l"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100"/>
              <a:buFont typeface="Open Sans"/>
              <a:buChar char="●"/>
              <a:defRPr b="0" i="0" sz="1500" u="none" cap="none" strike="noStrike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 marR="0" rtl="0" algn="l"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100"/>
              <a:buFont typeface="Open Sans"/>
              <a:buChar char="●"/>
              <a:defRPr b="0" i="0" sz="1400" u="none" cap="none" strike="noStrike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 marR="0" rtl="0" algn="l">
              <a:spcBef>
                <a:spcPts val="0"/>
              </a:spcBef>
              <a:spcAft>
                <a:spcPts val="0"/>
              </a:spcAft>
              <a:buClr>
                <a:srgbClr val="777777"/>
              </a:buClr>
              <a:buSzPts val="1100"/>
              <a:buFont typeface="Open Sans"/>
              <a:buChar char="●"/>
              <a:defRPr b="0" i="0" sz="1400" u="none" cap="none" strike="noStrike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98450" lvl="5" marL="2743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98450" lvl="6" marL="3200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98450" lvl="7" marL="3657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98450" lvl="8" marL="4114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"/>
              <a:buChar char="●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98425" y="4638125"/>
            <a:ext cx="20637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Open Sans"/>
                <a:ea typeface="Open Sans"/>
                <a:cs typeface="Open Sans"/>
                <a:sym typeface="Open Sans"/>
              </a:rPr>
              <a:t>COMPANY </a:t>
            </a:r>
            <a:r>
              <a:rPr lang="en-US" sz="1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LOGO</a:t>
            </a:r>
            <a:endParaRPr sz="1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" name="Google Shape;13;p1"/>
          <p:cNvCxnSpPr/>
          <p:nvPr/>
        </p:nvCxnSpPr>
        <p:spPr>
          <a:xfrm>
            <a:off x="0" y="4638127"/>
            <a:ext cx="9144000" cy="0"/>
          </a:xfrm>
          <a:prstGeom prst="straightConnector1">
            <a:avLst/>
          </a:prstGeom>
          <a:noFill/>
          <a:ln cap="flat" cmpd="sng" w="9525">
            <a:solidFill>
              <a:srgbClr val="D6D6D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youtube.com/watch?v=qiSPOJFi4L8" TargetMode="External"/><Relationship Id="rId4" Type="http://schemas.openxmlformats.org/officeDocument/2006/relationships/image" Target="../media/image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cheese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1.jpg" id="45" name="Google Shape;4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0"/>
          <p:cNvSpPr txBox="1"/>
          <p:nvPr>
            <p:ph type="ctrTitle"/>
          </p:nvPr>
        </p:nvSpPr>
        <p:spPr>
          <a:xfrm>
            <a:off x="685800" y="987325"/>
            <a:ext cx="7761000" cy="9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/>
              <a:t>Top 10 cheese</a:t>
            </a:r>
            <a:endParaRPr sz="3500">
              <a:solidFill>
                <a:srgbClr val="FFFFFF"/>
              </a:solidFill>
            </a:endParaRPr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685972" y="1921806"/>
            <a:ext cx="77610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A brief presentation displaying the best cheese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8" name="Google Shape;48;p10"/>
          <p:cNvSpPr txBox="1"/>
          <p:nvPr>
            <p:ph idx="2" type="body"/>
          </p:nvPr>
        </p:nvSpPr>
        <p:spPr>
          <a:xfrm>
            <a:off x="688360" y="2566988"/>
            <a:ext cx="8073900" cy="4215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CheeseBuzz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9" name="Google Shape;49;p10"/>
          <p:cNvSpPr/>
          <p:nvPr/>
        </p:nvSpPr>
        <p:spPr>
          <a:xfrm>
            <a:off x="3" y="4302777"/>
            <a:ext cx="9144000" cy="84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0"/>
          <p:cNvSpPr txBox="1"/>
          <p:nvPr/>
        </p:nvSpPr>
        <p:spPr>
          <a:xfrm>
            <a:off x="645725" y="4302775"/>
            <a:ext cx="18054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Open Sans"/>
                <a:ea typeface="Open Sans"/>
                <a:cs typeface="Open Sans"/>
                <a:sym typeface="Open Sans"/>
              </a:rPr>
              <a:t>CHEESE</a:t>
            </a:r>
            <a:r>
              <a:rPr lang="en-US">
                <a:latin typeface="Open Sans"/>
                <a:ea typeface="Open Sans"/>
                <a:cs typeface="Open Sans"/>
                <a:sym typeface="Open Sans"/>
              </a:rPr>
              <a:t>BUZZ</a:t>
            </a: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9"/>
          <p:cNvSpPr txBox="1"/>
          <p:nvPr>
            <p:ph type="ctrTitle"/>
          </p:nvPr>
        </p:nvSpPr>
        <p:spPr>
          <a:xfrm>
            <a:off x="381000" y="699825"/>
            <a:ext cx="79164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point of showing you cheese statistics is to further visualize cheese in your mind</a:t>
            </a:r>
            <a:endParaRPr/>
          </a:p>
        </p:txBody>
      </p:sp>
      <p:sp>
        <p:nvSpPr>
          <p:cNvPr id="272" name="Google Shape;272;p19"/>
          <p:cNvSpPr txBox="1"/>
          <p:nvPr>
            <p:ph idx="1" type="subTitle"/>
          </p:nvPr>
        </p:nvSpPr>
        <p:spPr>
          <a:xfrm>
            <a:off x="381175" y="1693200"/>
            <a:ext cx="66357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You will see cheese visuals </a:t>
            </a:r>
            <a:r>
              <a:rPr lang="en-US"/>
              <a:t>beyond your puny cheese filled imagination</a:t>
            </a:r>
            <a:endParaRPr>
              <a:solidFill>
                <a:srgbClr val="D6D6D6"/>
              </a:solidFill>
            </a:endParaRPr>
          </a:p>
        </p:txBody>
      </p:sp>
      <p:sp>
        <p:nvSpPr>
          <p:cNvPr id="273" name="Google Shape;273;p19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Cheese-Sticks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0"/>
          <p:cNvSpPr txBox="1"/>
          <p:nvPr>
            <p:ph idx="1" type="subTitle"/>
          </p:nvPr>
        </p:nvSpPr>
        <p:spPr>
          <a:xfrm>
            <a:off x="381175" y="1693200"/>
            <a:ext cx="40002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Some call it Gif, others call it Jif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I call it cheese</a:t>
            </a:r>
            <a:endParaRPr/>
          </a:p>
        </p:txBody>
      </p:sp>
      <p:sp>
        <p:nvSpPr>
          <p:cNvPr id="279" name="Google Shape;279;p20"/>
          <p:cNvSpPr txBox="1"/>
          <p:nvPr>
            <p:ph idx="2" type="ctrTitle"/>
          </p:nvPr>
        </p:nvSpPr>
        <p:spPr>
          <a:xfrm>
            <a:off x="381000" y="699825"/>
            <a:ext cx="45612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Here is a moving picture of cheese</a:t>
            </a:r>
            <a:endParaRPr/>
          </a:p>
        </p:txBody>
      </p:sp>
      <p:sp>
        <p:nvSpPr>
          <p:cNvPr id="280" name="Google Shape;280;p20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Cheese-Sticks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Google Shape;2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375" y="623253"/>
            <a:ext cx="3897000" cy="38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1"/>
          <p:cNvSpPr txBox="1"/>
          <p:nvPr>
            <p:ph idx="2" type="ctrTitle"/>
          </p:nvPr>
        </p:nvSpPr>
        <p:spPr>
          <a:xfrm>
            <a:off x="381000" y="699825"/>
            <a:ext cx="42924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Here are some more cheese pics</a:t>
            </a:r>
            <a:endParaRPr/>
          </a:p>
        </p:txBody>
      </p:sp>
      <p:sp>
        <p:nvSpPr>
          <p:cNvPr id="287" name="Google Shape;287;p21"/>
          <p:cNvSpPr txBox="1"/>
          <p:nvPr>
            <p:ph idx="1" type="subTitle"/>
          </p:nvPr>
        </p:nvSpPr>
        <p:spPr>
          <a:xfrm>
            <a:off x="381175" y="1693200"/>
            <a:ext cx="42222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This is the molecular structure of cheese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As you can see the cheese factor or cheese effect as I call it goes all the way down to the molecular level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We have discovered that we can make cheese a fundamental element of the universe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8" name="Google Shape;288;p21"/>
          <p:cNvSpPr txBox="1"/>
          <p:nvPr/>
        </p:nvSpPr>
        <p:spPr>
          <a:xfrm>
            <a:off x="9137800" y="1161075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1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Cheese-Sticks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3300" y="780975"/>
            <a:ext cx="4235825" cy="3176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"/>
          <p:cNvSpPr/>
          <p:nvPr/>
        </p:nvSpPr>
        <p:spPr>
          <a:xfrm>
            <a:off x="5821250" y="3467325"/>
            <a:ext cx="257400" cy="232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6" name="Google Shape;296;p22"/>
          <p:cNvCxnSpPr/>
          <p:nvPr/>
        </p:nvCxnSpPr>
        <p:spPr>
          <a:xfrm>
            <a:off x="6555775" y="1696925"/>
            <a:ext cx="0" cy="749100"/>
          </a:xfrm>
          <a:prstGeom prst="straightConnector1">
            <a:avLst/>
          </a:prstGeom>
          <a:noFill/>
          <a:ln cap="flat" cmpd="sng" w="19050">
            <a:solidFill>
              <a:srgbClr val="D6D6D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22"/>
          <p:cNvSpPr txBox="1"/>
          <p:nvPr>
            <p:ph idx="2"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Here is a diagram of cheese</a:t>
            </a:r>
            <a:endParaRPr/>
          </a:p>
        </p:txBody>
      </p:sp>
      <p:sp>
        <p:nvSpPr>
          <p:cNvPr id="298" name="Google Shape;298;p22"/>
          <p:cNvSpPr/>
          <p:nvPr/>
        </p:nvSpPr>
        <p:spPr>
          <a:xfrm>
            <a:off x="5896103" y="1372125"/>
            <a:ext cx="1299300" cy="380400"/>
          </a:xfrm>
          <a:prstGeom prst="rect">
            <a:avLst/>
          </a:prstGeom>
          <a:solidFill>
            <a:srgbClr val="A621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5476675" y="2661600"/>
            <a:ext cx="446850" cy="906625"/>
          </a:xfrm>
          <a:custGeom>
            <a:rect b="b" l="l" r="r" t="t"/>
            <a:pathLst>
              <a:path extrusionOk="0" h="36265" w="17874">
                <a:moveTo>
                  <a:pt x="17874" y="0"/>
                </a:moveTo>
                <a:lnTo>
                  <a:pt x="0" y="0"/>
                </a:lnTo>
                <a:lnTo>
                  <a:pt x="0" y="36265"/>
                </a:lnTo>
              </a:path>
            </a:pathLst>
          </a:custGeom>
          <a:noFill/>
          <a:ln cap="flat" cmpd="sng" w="19050">
            <a:solidFill>
              <a:srgbClr val="D6D6D6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0" name="Google Shape;300;p22"/>
          <p:cNvSpPr/>
          <p:nvPr/>
        </p:nvSpPr>
        <p:spPr>
          <a:xfrm flipH="1">
            <a:off x="7195500" y="2661600"/>
            <a:ext cx="446850" cy="906625"/>
          </a:xfrm>
          <a:custGeom>
            <a:rect b="b" l="l" r="r" t="t"/>
            <a:pathLst>
              <a:path extrusionOk="0" h="36265" w="17874">
                <a:moveTo>
                  <a:pt x="17874" y="0"/>
                </a:moveTo>
                <a:lnTo>
                  <a:pt x="0" y="0"/>
                </a:lnTo>
                <a:lnTo>
                  <a:pt x="0" y="36265"/>
                </a:lnTo>
              </a:path>
            </a:pathLst>
          </a:custGeom>
          <a:noFill/>
          <a:ln cap="flat" cmpd="sng" w="19050">
            <a:solidFill>
              <a:srgbClr val="D6D6D6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1" name="Google Shape;301;p22"/>
          <p:cNvSpPr/>
          <p:nvPr/>
        </p:nvSpPr>
        <p:spPr>
          <a:xfrm>
            <a:off x="5906080" y="2228331"/>
            <a:ext cx="1299387" cy="866260"/>
          </a:xfrm>
          <a:prstGeom prst="flowChartDecision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2"/>
          <p:cNvSpPr txBox="1"/>
          <p:nvPr/>
        </p:nvSpPr>
        <p:spPr>
          <a:xfrm>
            <a:off x="7642350" y="2965975"/>
            <a:ext cx="648000" cy="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rPr>
              <a:t>no</a:t>
            </a:r>
            <a:endParaRPr sz="800">
              <a:solidFill>
                <a:srgbClr val="98989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3" name="Google Shape;303;p22"/>
          <p:cNvSpPr txBox="1"/>
          <p:nvPr/>
        </p:nvSpPr>
        <p:spPr>
          <a:xfrm>
            <a:off x="4763400" y="2965975"/>
            <a:ext cx="713100" cy="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989898"/>
                </a:solidFill>
                <a:latin typeface="Open Sans"/>
                <a:ea typeface="Open Sans"/>
                <a:cs typeface="Open Sans"/>
                <a:sym typeface="Open Sans"/>
              </a:rPr>
              <a:t>YES</a:t>
            </a:r>
            <a:endParaRPr sz="800">
              <a:solidFill>
                <a:srgbClr val="98989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4" name="Google Shape;304;p22"/>
          <p:cNvSpPr/>
          <p:nvPr/>
        </p:nvSpPr>
        <p:spPr>
          <a:xfrm>
            <a:off x="4821830" y="3570529"/>
            <a:ext cx="1299348" cy="433080"/>
          </a:xfrm>
          <a:prstGeom prst="flowChartTerminator">
            <a:avLst/>
          </a:prstGeom>
          <a:solidFill>
            <a:srgbClr val="0DA7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2"/>
          <p:cNvSpPr/>
          <p:nvPr/>
        </p:nvSpPr>
        <p:spPr>
          <a:xfrm>
            <a:off x="6990369" y="3570529"/>
            <a:ext cx="1299348" cy="433080"/>
          </a:xfrm>
          <a:prstGeom prst="flowChartTerminator">
            <a:avLst/>
          </a:prstGeom>
          <a:solidFill>
            <a:srgbClr val="0DA7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2"/>
          <p:cNvSpPr txBox="1"/>
          <p:nvPr/>
        </p:nvSpPr>
        <p:spPr>
          <a:xfrm>
            <a:off x="5896275" y="1372125"/>
            <a:ext cx="12993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 want cheese</a:t>
            </a:r>
            <a:endParaRPr sz="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7" name="Google Shape;307;p22"/>
          <p:cNvSpPr txBox="1"/>
          <p:nvPr/>
        </p:nvSpPr>
        <p:spPr>
          <a:xfrm>
            <a:off x="5936475" y="2280750"/>
            <a:ext cx="12591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Cheese with holes?</a:t>
            </a:r>
            <a:endParaRPr sz="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8" name="Google Shape;308;p22"/>
          <p:cNvSpPr txBox="1"/>
          <p:nvPr/>
        </p:nvSpPr>
        <p:spPr>
          <a:xfrm>
            <a:off x="4821875" y="3570525"/>
            <a:ext cx="12993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Swiss</a:t>
            </a:r>
            <a:endParaRPr sz="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9" name="Google Shape;309;p22"/>
          <p:cNvSpPr txBox="1"/>
          <p:nvPr/>
        </p:nvSpPr>
        <p:spPr>
          <a:xfrm>
            <a:off x="6991150" y="3570525"/>
            <a:ext cx="12993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Cheddar</a:t>
            </a:r>
            <a:endParaRPr sz="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0" name="Google Shape;310;p22"/>
          <p:cNvSpPr txBox="1"/>
          <p:nvPr>
            <p:ph idx="1" type="subTitle"/>
          </p:nvPr>
        </p:nvSpPr>
        <p:spPr>
          <a:xfrm>
            <a:off x="381175" y="1693200"/>
            <a:ext cx="40002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None/>
            </a:pPr>
            <a:r>
              <a:rPr lang="en-US"/>
              <a:t>Sometimes you need help deciding what cheese to cheese when you are feeling your cheesiest</a:t>
            </a:r>
            <a:endParaRPr/>
          </a:p>
        </p:txBody>
      </p:sp>
      <p:sp>
        <p:nvSpPr>
          <p:cNvPr id="311" name="Google Shape;311;p22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Cheese-Sticks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2"/>
          <p:cNvSpPr/>
          <p:nvPr/>
        </p:nvSpPr>
        <p:spPr>
          <a:xfrm>
            <a:off x="4714575" y="3467325"/>
            <a:ext cx="361500" cy="3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2"/>
          <p:cNvSpPr/>
          <p:nvPr/>
        </p:nvSpPr>
        <p:spPr>
          <a:xfrm>
            <a:off x="5476675" y="3864825"/>
            <a:ext cx="257400" cy="232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2"/>
          <p:cNvSpPr/>
          <p:nvPr/>
        </p:nvSpPr>
        <p:spPr>
          <a:xfrm>
            <a:off x="5906075" y="3778900"/>
            <a:ext cx="177600" cy="183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2"/>
          <p:cNvSpPr/>
          <p:nvPr/>
        </p:nvSpPr>
        <p:spPr>
          <a:xfrm>
            <a:off x="5244075" y="3492075"/>
            <a:ext cx="177600" cy="183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2"/>
          <p:cNvSpPr/>
          <p:nvPr/>
        </p:nvSpPr>
        <p:spPr>
          <a:xfrm>
            <a:off x="5011225" y="3827325"/>
            <a:ext cx="132300" cy="145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2"/>
          <p:cNvSpPr/>
          <p:nvPr/>
        </p:nvSpPr>
        <p:spPr>
          <a:xfrm>
            <a:off x="5851375" y="3570388"/>
            <a:ext cx="132300" cy="145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3"/>
          <p:cNvSpPr txBox="1"/>
          <p:nvPr/>
        </p:nvSpPr>
        <p:spPr>
          <a:xfrm>
            <a:off x="8253500" y="2206375"/>
            <a:ext cx="6009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latin typeface="Open Sans"/>
                <a:ea typeface="Open Sans"/>
                <a:cs typeface="Open Sans"/>
                <a:sym typeface="Open Sans"/>
              </a:rPr>
              <a:t>CHEESE</a:t>
            </a:r>
            <a:endParaRPr b="1" sz="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3" name="Google Shape;323;p23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Cheese-Sticks</a:t>
            </a:r>
            <a:endParaRPr/>
          </a:p>
        </p:txBody>
      </p:sp>
      <p:sp>
        <p:nvSpPr>
          <p:cNvPr id="324" name="Google Shape;324;p23"/>
          <p:cNvSpPr/>
          <p:nvPr/>
        </p:nvSpPr>
        <p:spPr>
          <a:xfrm>
            <a:off x="7677700" y="3815400"/>
            <a:ext cx="1107900" cy="339600"/>
          </a:xfrm>
          <a:prstGeom prst="homePlate">
            <a:avLst>
              <a:gd fmla="val 50000" name="adj"/>
            </a:avLst>
          </a:prstGeom>
          <a:solidFill>
            <a:srgbClr val="0DA760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latin typeface="Open Sans"/>
                <a:ea typeface="Open Sans"/>
                <a:cs typeface="Open Sans"/>
                <a:sym typeface="Open Sans"/>
              </a:rPr>
              <a:t>   </a:t>
            </a:r>
            <a:r>
              <a:rPr b="1" lang="en-US" sz="800">
                <a:latin typeface="Open Sans"/>
                <a:ea typeface="Open Sans"/>
                <a:cs typeface="Open Sans"/>
                <a:sym typeface="Open Sans"/>
              </a:rPr>
              <a:t>Profit</a:t>
            </a:r>
            <a:endParaRPr b="1" sz="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5" name="Google Shape;325;p23"/>
          <p:cNvSpPr txBox="1"/>
          <p:nvPr>
            <p:ph idx="2"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Cycle of Cheese</a:t>
            </a:r>
            <a:endParaRPr/>
          </a:p>
        </p:txBody>
      </p:sp>
      <p:sp>
        <p:nvSpPr>
          <p:cNvPr id="326" name="Google Shape;326;p23"/>
          <p:cNvSpPr txBox="1"/>
          <p:nvPr>
            <p:ph idx="1" type="subTitle"/>
          </p:nvPr>
        </p:nvSpPr>
        <p:spPr>
          <a:xfrm>
            <a:off x="381175" y="1693200"/>
            <a:ext cx="40002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Here are a couple of diagrams of how cheese.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The cycle is infinite and cheesy</a:t>
            </a:r>
            <a:endParaRPr/>
          </a:p>
        </p:txBody>
      </p:sp>
      <p:sp>
        <p:nvSpPr>
          <p:cNvPr id="327" name="Google Shape;327;p23"/>
          <p:cNvSpPr txBox="1"/>
          <p:nvPr/>
        </p:nvSpPr>
        <p:spPr>
          <a:xfrm>
            <a:off x="6281000" y="1787450"/>
            <a:ext cx="915600" cy="1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latin typeface="Open Sans"/>
                <a:ea typeface="Open Sans"/>
                <a:cs typeface="Open Sans"/>
                <a:sym typeface="Open Sans"/>
              </a:rPr>
              <a:t>CHEESE</a:t>
            </a:r>
            <a:endParaRPr b="1" sz="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8" name="Google Shape;328;p23"/>
          <p:cNvSpPr txBox="1"/>
          <p:nvPr/>
        </p:nvSpPr>
        <p:spPr>
          <a:xfrm>
            <a:off x="5810288" y="2727600"/>
            <a:ext cx="972900" cy="1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latin typeface="Open Sans"/>
                <a:ea typeface="Open Sans"/>
                <a:cs typeface="Open Sans"/>
                <a:sym typeface="Open Sans"/>
              </a:rPr>
              <a:t>MILK</a:t>
            </a:r>
            <a:endParaRPr b="1" sz="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9" name="Google Shape;329;p23"/>
          <p:cNvSpPr txBox="1"/>
          <p:nvPr/>
        </p:nvSpPr>
        <p:spPr>
          <a:xfrm>
            <a:off x="4661750" y="2206375"/>
            <a:ext cx="11079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latin typeface="Open Sans"/>
                <a:ea typeface="Open Sans"/>
                <a:cs typeface="Open Sans"/>
                <a:sym typeface="Open Sans"/>
              </a:rPr>
              <a:t>CURDS</a:t>
            </a:r>
            <a:endParaRPr b="1" sz="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0" name="Google Shape;330;p23"/>
          <p:cNvSpPr txBox="1"/>
          <p:nvPr/>
        </p:nvSpPr>
        <p:spPr>
          <a:xfrm>
            <a:off x="7054163" y="2727600"/>
            <a:ext cx="571200" cy="1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latin typeface="Open Sans"/>
                <a:ea typeface="Open Sans"/>
                <a:cs typeface="Open Sans"/>
                <a:sym typeface="Open Sans"/>
              </a:rPr>
              <a:t>COW</a:t>
            </a:r>
            <a:endParaRPr b="1" sz="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1" name="Google Shape;331;p23"/>
          <p:cNvSpPr txBox="1"/>
          <p:nvPr/>
        </p:nvSpPr>
        <p:spPr>
          <a:xfrm>
            <a:off x="4658450" y="3355325"/>
            <a:ext cx="21825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rPr>
              <a:t>Customer purchase cycle</a:t>
            </a:r>
            <a:endParaRPr sz="1200">
              <a:solidFill>
                <a:srgbClr val="77777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2" name="Google Shape;332;p23"/>
          <p:cNvSpPr/>
          <p:nvPr/>
        </p:nvSpPr>
        <p:spPr>
          <a:xfrm>
            <a:off x="6762175" y="3815400"/>
            <a:ext cx="1107900" cy="339600"/>
          </a:xfrm>
          <a:prstGeom prst="homePlate">
            <a:avLst>
              <a:gd fmla="val 50000" name="adj"/>
            </a:avLst>
          </a:prstGeom>
          <a:solidFill>
            <a:srgbClr val="56BC89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latin typeface="Open Sans"/>
                <a:ea typeface="Open Sans"/>
                <a:cs typeface="Open Sans"/>
                <a:sym typeface="Open Sans"/>
              </a:rPr>
              <a:t>  CHEESE</a:t>
            </a:r>
            <a:endParaRPr b="1" sz="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3" name="Google Shape;333;p23"/>
          <p:cNvSpPr/>
          <p:nvPr/>
        </p:nvSpPr>
        <p:spPr>
          <a:xfrm>
            <a:off x="5735275" y="3815400"/>
            <a:ext cx="1194600" cy="339600"/>
          </a:xfrm>
          <a:prstGeom prst="homePlate">
            <a:avLst>
              <a:gd fmla="val 50000" name="adj"/>
            </a:avLst>
          </a:prstGeom>
          <a:solidFill>
            <a:srgbClr val="8ED2B0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latin typeface="Open Sans"/>
                <a:ea typeface="Open Sans"/>
                <a:cs typeface="Open Sans"/>
                <a:sym typeface="Open Sans"/>
              </a:rPr>
              <a:t>  Consideration</a:t>
            </a:r>
            <a:endParaRPr b="1" sz="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4" name="Google Shape;334;p23"/>
          <p:cNvSpPr/>
          <p:nvPr/>
        </p:nvSpPr>
        <p:spPr>
          <a:xfrm>
            <a:off x="4766675" y="3815400"/>
            <a:ext cx="1107900" cy="339600"/>
          </a:xfrm>
          <a:prstGeom prst="homePlate">
            <a:avLst>
              <a:gd fmla="val 50000" name="adj"/>
            </a:avLst>
          </a:prstGeom>
          <a:solidFill>
            <a:srgbClr val="C7E9D8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latin typeface="Open Sans"/>
                <a:ea typeface="Open Sans"/>
                <a:cs typeface="Open Sans"/>
                <a:sym typeface="Open Sans"/>
              </a:rPr>
              <a:t>Awareness</a:t>
            </a:r>
            <a:endParaRPr b="1" sz="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5" name="Google Shape;335;p23"/>
          <p:cNvSpPr txBox="1"/>
          <p:nvPr/>
        </p:nvSpPr>
        <p:spPr>
          <a:xfrm>
            <a:off x="4658450" y="1257688"/>
            <a:ext cx="21825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77777"/>
                </a:solidFill>
                <a:latin typeface="Open Sans"/>
                <a:ea typeface="Open Sans"/>
                <a:cs typeface="Open Sans"/>
                <a:sym typeface="Open Sans"/>
              </a:rPr>
              <a:t>Product development cycle</a:t>
            </a:r>
            <a:endParaRPr sz="1200">
              <a:solidFill>
                <a:srgbClr val="77777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6" name="Google Shape;336;p23"/>
          <p:cNvSpPr/>
          <p:nvPr/>
        </p:nvSpPr>
        <p:spPr>
          <a:xfrm>
            <a:off x="5102800" y="1749175"/>
            <a:ext cx="1229400" cy="457200"/>
          </a:xfrm>
          <a:prstGeom prst="bentArrow">
            <a:avLst>
              <a:gd fmla="val 25000" name="adj1"/>
              <a:gd fmla="val 19072" name="adj2"/>
              <a:gd fmla="val 25000" name="adj3"/>
              <a:gd fmla="val 43750" name="adj4"/>
            </a:avLst>
          </a:prstGeom>
          <a:solidFill>
            <a:srgbClr val="FEE6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3"/>
          <p:cNvSpPr/>
          <p:nvPr/>
        </p:nvSpPr>
        <p:spPr>
          <a:xfrm rot="5400000">
            <a:off x="7658525" y="1269700"/>
            <a:ext cx="446700" cy="1472700"/>
          </a:xfrm>
          <a:prstGeom prst="bentArrow">
            <a:avLst>
              <a:gd fmla="val 25000" name="adj1"/>
              <a:gd fmla="val 19072" name="adj2"/>
              <a:gd fmla="val 25000" name="adj3"/>
              <a:gd fmla="val 43750" name="adj4"/>
            </a:avLst>
          </a:prstGeom>
          <a:solidFill>
            <a:srgbClr val="FEE6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3"/>
          <p:cNvSpPr/>
          <p:nvPr/>
        </p:nvSpPr>
        <p:spPr>
          <a:xfrm>
            <a:off x="6733900" y="2684988"/>
            <a:ext cx="338700" cy="2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004D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3"/>
          <p:cNvSpPr/>
          <p:nvPr/>
        </p:nvSpPr>
        <p:spPr>
          <a:xfrm rot="10800000">
            <a:off x="7588950" y="2453300"/>
            <a:ext cx="996900" cy="419400"/>
          </a:xfrm>
          <a:prstGeom prst="bentArrow">
            <a:avLst>
              <a:gd fmla="val 25000" name="adj1"/>
              <a:gd fmla="val 19072" name="adj2"/>
              <a:gd fmla="val 25000" name="adj3"/>
              <a:gd fmla="val 43750" name="adj4"/>
            </a:avLst>
          </a:prstGeom>
          <a:solidFill>
            <a:srgbClr val="13BC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3"/>
          <p:cNvSpPr/>
          <p:nvPr/>
        </p:nvSpPr>
        <p:spPr>
          <a:xfrm rot="-5400000">
            <a:off x="5261475" y="2254000"/>
            <a:ext cx="419400" cy="786600"/>
          </a:xfrm>
          <a:prstGeom prst="bentArrow">
            <a:avLst>
              <a:gd fmla="val 25000" name="adj1"/>
              <a:gd fmla="val 19072" name="adj2"/>
              <a:gd fmla="val 25000" name="adj3"/>
              <a:gd fmla="val 43750" name="adj4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4"/>
          <p:cNvSpPr txBox="1"/>
          <p:nvPr/>
        </p:nvSpPr>
        <p:spPr>
          <a:xfrm>
            <a:off x="0" y="-232425"/>
            <a:ext cx="9144000" cy="5664300"/>
          </a:xfrm>
          <a:prstGeom prst="rect">
            <a:avLst/>
          </a:prstGeom>
          <a:solidFill>
            <a:srgbClr val="1C084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900">
                <a:solidFill>
                  <a:srgbClr val="FEE645"/>
                </a:solidFill>
                <a:latin typeface="Impact"/>
                <a:ea typeface="Impact"/>
                <a:cs typeface="Impact"/>
                <a:sym typeface="Impact"/>
              </a:rPr>
              <a:t>The Plan:</a:t>
            </a:r>
            <a:endParaRPr sz="8900">
              <a:solidFill>
                <a:srgbClr val="FEE645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900">
                <a:solidFill>
                  <a:srgbClr val="FEE645"/>
                </a:solidFill>
                <a:latin typeface="Impact"/>
                <a:ea typeface="Impact"/>
                <a:cs typeface="Impact"/>
                <a:sym typeface="Impact"/>
              </a:rPr>
              <a:t>Step 1: Cheese</a:t>
            </a:r>
            <a:endParaRPr sz="8900">
              <a:solidFill>
                <a:srgbClr val="FEE645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900">
                <a:solidFill>
                  <a:srgbClr val="FEE645"/>
                </a:solidFill>
                <a:latin typeface="Impact"/>
                <a:ea typeface="Impact"/>
                <a:cs typeface="Impact"/>
                <a:sym typeface="Impact"/>
              </a:rPr>
              <a:t>Step 2:</a:t>
            </a:r>
            <a:endParaRPr sz="8900">
              <a:solidFill>
                <a:srgbClr val="FEE645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900">
                <a:solidFill>
                  <a:srgbClr val="FEE645"/>
                </a:solidFill>
                <a:latin typeface="Impact"/>
                <a:ea typeface="Impact"/>
                <a:cs typeface="Impact"/>
                <a:sym typeface="Impact"/>
              </a:rPr>
              <a:t>Step 3: Profit</a:t>
            </a:r>
            <a:endParaRPr sz="8900">
              <a:solidFill>
                <a:srgbClr val="FEE645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5"/>
          <p:cNvSpPr txBox="1"/>
          <p:nvPr/>
        </p:nvSpPr>
        <p:spPr>
          <a:xfrm>
            <a:off x="6165075" y="1411750"/>
            <a:ext cx="1217400" cy="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Lamp doesn’t work</a:t>
            </a:r>
            <a:endParaRPr sz="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1" name="Google Shape;351;p25"/>
          <p:cNvSpPr txBox="1"/>
          <p:nvPr/>
        </p:nvSpPr>
        <p:spPr>
          <a:xfrm>
            <a:off x="802675" y="616235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5"/>
          <p:cNvSpPr txBox="1"/>
          <p:nvPr>
            <p:ph idx="2"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 videos</a:t>
            </a:r>
            <a:endParaRPr/>
          </a:p>
        </p:txBody>
      </p:sp>
      <p:sp>
        <p:nvSpPr>
          <p:cNvPr id="353" name="Google Shape;353;p25"/>
          <p:cNvSpPr txBox="1"/>
          <p:nvPr>
            <p:ph idx="1" type="subTitle"/>
          </p:nvPr>
        </p:nvSpPr>
        <p:spPr>
          <a:xfrm>
            <a:off x="381175" y="1693200"/>
            <a:ext cx="4000200" cy="10134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Here are some cheesetastic cheese videos for your viewing pleasure</a:t>
            </a:r>
            <a:endParaRPr/>
          </a:p>
        </p:txBody>
      </p:sp>
      <p:sp>
        <p:nvSpPr>
          <p:cNvPr id="354" name="Google Shape;354;p25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Cheese-Sticks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5" name="Google Shape;355;p25" title="top 1000 chees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5325" y="635375"/>
            <a:ext cx="4172066" cy="31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"/>
          <p:cNvSpPr txBox="1"/>
          <p:nvPr/>
        </p:nvSpPr>
        <p:spPr>
          <a:xfrm>
            <a:off x="6710150" y="5362375"/>
            <a:ext cx="23340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Photo credit: John Doe</a:t>
            </a:r>
            <a:endParaRPr sz="800"/>
          </a:p>
        </p:txBody>
      </p:sp>
      <p:pic>
        <p:nvPicPr>
          <p:cNvPr descr="background3.jpg" id="361" name="Google Shape;3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26"/>
          <p:cNvSpPr txBox="1"/>
          <p:nvPr>
            <p:ph type="title"/>
          </p:nvPr>
        </p:nvSpPr>
        <p:spPr>
          <a:xfrm>
            <a:off x="685975" y="0"/>
            <a:ext cx="7761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Subsequent third act of cheese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"/>
          <p:cNvSpPr txBox="1"/>
          <p:nvPr>
            <p:ph type="ctrTitle"/>
          </p:nvPr>
        </p:nvSpPr>
        <p:spPr>
          <a:xfrm>
            <a:off x="381000" y="699825"/>
            <a:ext cx="41349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 is objectively so useful</a:t>
            </a:r>
            <a:endParaRPr/>
          </a:p>
        </p:txBody>
      </p:sp>
      <p:sp>
        <p:nvSpPr>
          <p:cNvPr id="368" name="Google Shape;368;p27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Act Three</a:t>
            </a:r>
            <a:endParaRPr/>
          </a:p>
        </p:txBody>
      </p:sp>
      <p:sp>
        <p:nvSpPr>
          <p:cNvPr id="369" name="Google Shape;369;p27"/>
          <p:cNvSpPr txBox="1"/>
          <p:nvPr>
            <p:ph idx="1" type="subTitle"/>
          </p:nvPr>
        </p:nvSpPr>
        <p:spPr>
          <a:xfrm>
            <a:off x="381175" y="1693200"/>
            <a:ext cx="41349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Just look at this animated image showing how cheese can prevent covid-19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As you can see with just 4 layers of cheese you are immune to covid-19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Goodbye masks hello cheese!!</a:t>
            </a:r>
            <a:endParaRPr/>
          </a:p>
        </p:txBody>
      </p:sp>
      <p:pic>
        <p:nvPicPr>
          <p:cNvPr id="370" name="Google Shape;37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5950" y="947225"/>
            <a:ext cx="4628058" cy="26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8"/>
          <p:cNvSpPr txBox="1"/>
          <p:nvPr>
            <p:ph type="ctrTitle"/>
          </p:nvPr>
        </p:nvSpPr>
        <p:spPr>
          <a:xfrm>
            <a:off x="381000" y="699825"/>
            <a:ext cx="79164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Give your presentation</a:t>
            </a:r>
            <a:endParaRPr/>
          </a:p>
        </p:txBody>
      </p:sp>
      <p:sp>
        <p:nvSpPr>
          <p:cNvPr id="376" name="Google Shape;376;p28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 Act Three</a:t>
            </a:r>
            <a:endParaRPr/>
          </a:p>
        </p:txBody>
      </p:sp>
      <p:sp>
        <p:nvSpPr>
          <p:cNvPr id="377" name="Google Shape;377;p28"/>
          <p:cNvSpPr txBox="1"/>
          <p:nvPr>
            <p:ph idx="1" type="subTitle"/>
          </p:nvPr>
        </p:nvSpPr>
        <p:spPr>
          <a:xfrm>
            <a:off x="381175" y="1693200"/>
            <a:ext cx="77997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Sometimes you get stuck in a social situation where your only option is to whip out the cheese.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In scenarios like these you just need to present your cheese with the utmost of confidence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American</a:t>
            </a:r>
            <a:endParaRPr/>
          </a:p>
        </p:txBody>
      </p:sp>
      <p:sp>
        <p:nvSpPr>
          <p:cNvPr id="56" name="Google Shape;56;p11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The number one dishonorable mention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idx="1" type="subTitle"/>
          </p:nvPr>
        </p:nvSpPr>
        <p:spPr>
          <a:xfrm>
            <a:off x="381175" y="1693200"/>
            <a:ext cx="66357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American Cheese is awful, horrendously bad. It is more plastic than cheese and deserves nothing but hatred and scorn</a:t>
            </a:r>
            <a:endParaRPr>
              <a:solidFill>
                <a:srgbClr val="D6D6D6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9"/>
          <p:cNvSpPr txBox="1"/>
          <p:nvPr>
            <p:ph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Print Cheese</a:t>
            </a:r>
            <a:endParaRPr/>
          </a:p>
        </p:txBody>
      </p:sp>
      <p:sp>
        <p:nvSpPr>
          <p:cNvPr id="383" name="Google Shape;383;p29"/>
          <p:cNvSpPr txBox="1"/>
          <p:nvPr>
            <p:ph idx="1" type="subTitle"/>
          </p:nvPr>
        </p:nvSpPr>
        <p:spPr>
          <a:xfrm>
            <a:off x="441150" y="1693200"/>
            <a:ext cx="62928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Put cheese in a printer and print cheese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-US"/>
              <a:t>Put string cheese in a 3D printer and 3D print cheese</a:t>
            </a:r>
            <a:endParaRPr/>
          </a:p>
        </p:txBody>
      </p:sp>
      <p:sp>
        <p:nvSpPr>
          <p:cNvPr id="384" name="Google Shape;384;p29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Act Three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0"/>
          <p:cNvSpPr txBox="1"/>
          <p:nvPr>
            <p:ph type="ctrTitle"/>
          </p:nvPr>
        </p:nvSpPr>
        <p:spPr>
          <a:xfrm>
            <a:off x="381000" y="699825"/>
            <a:ext cx="72183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Download cheese in other formats</a:t>
            </a:r>
            <a:endParaRPr/>
          </a:p>
        </p:txBody>
      </p:sp>
      <p:sp>
        <p:nvSpPr>
          <p:cNvPr id="390" name="Google Shape;390;p30"/>
          <p:cNvSpPr txBox="1"/>
          <p:nvPr>
            <p:ph idx="1" type="subTitle"/>
          </p:nvPr>
        </p:nvSpPr>
        <p:spPr>
          <a:xfrm>
            <a:off x="381175" y="1693200"/>
            <a:ext cx="62928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Instantly download cheese! Click </a:t>
            </a:r>
            <a:r>
              <a:rPr b="1" lang="en-US"/>
              <a:t>File</a:t>
            </a:r>
            <a:r>
              <a:rPr lang="en-US"/>
              <a:t> &gt; </a:t>
            </a:r>
            <a:r>
              <a:rPr b="1" lang="en-US"/>
              <a:t>Download as</a:t>
            </a:r>
            <a:r>
              <a:rPr lang="en-US"/>
              <a:t>, then choose one of the following formats: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Microsoft</a:t>
            </a:r>
            <a:r>
              <a:rPr baseline="30000" lang="en-US"/>
              <a:t>®</a:t>
            </a:r>
            <a:r>
              <a:rPr lang="en-US"/>
              <a:t> PowerPoint</a:t>
            </a:r>
            <a:r>
              <a:rPr baseline="30000" lang="en-US"/>
              <a:t>®</a:t>
            </a:r>
            <a:r>
              <a:rPr lang="en-US"/>
              <a:t> (.pptx)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PDF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Scalable Vector Graphics (.svg)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PNG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JPEG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Text file</a:t>
            </a:r>
            <a:endParaRPr/>
          </a:p>
        </p:txBody>
      </p:sp>
      <p:sp>
        <p:nvSpPr>
          <p:cNvPr id="391" name="Google Shape;391;p30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Act Three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1"/>
          <p:cNvSpPr txBox="1"/>
          <p:nvPr>
            <p:ph type="ctrTitle"/>
          </p:nvPr>
        </p:nvSpPr>
        <p:spPr>
          <a:xfrm>
            <a:off x="685800" y="0"/>
            <a:ext cx="8206200" cy="43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A62122"/>
                </a:solidFill>
              </a:rPr>
              <a:t>Thank you.</a:t>
            </a:r>
            <a:endParaRPr>
              <a:solidFill>
                <a:srgbClr val="A62122"/>
              </a:solidFill>
            </a:endParaRPr>
          </a:p>
        </p:txBody>
      </p:sp>
      <p:sp>
        <p:nvSpPr>
          <p:cNvPr id="397" name="Google Shape;397;p31"/>
          <p:cNvSpPr txBox="1"/>
          <p:nvPr>
            <p:ph idx="4294967295" type="subTitle"/>
          </p:nvPr>
        </p:nvSpPr>
        <p:spPr>
          <a:xfrm>
            <a:off x="685800" y="2589775"/>
            <a:ext cx="8355900" cy="908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114300" lvl="0" marL="1778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For more training and tips on using Cheese, </a:t>
            </a:r>
            <a:endParaRPr/>
          </a:p>
          <a:p>
            <a:pPr indent="-114300" lvl="0" marL="1778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visit the Cheese Learnin</a:t>
            </a:r>
            <a:r>
              <a:rPr lang="en-US"/>
              <a:t>g Center at </a:t>
            </a:r>
            <a:r>
              <a:rPr lang="en-US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https://cheese.com/</a:t>
            </a:r>
            <a:r>
              <a:rPr lang="en-US"/>
              <a:t>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ctrTitle"/>
          </p:nvPr>
        </p:nvSpPr>
        <p:spPr>
          <a:xfrm>
            <a:off x="685800" y="750925"/>
            <a:ext cx="7761000" cy="5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Top 3 cheeses I’ve had mini list</a:t>
            </a:r>
            <a:endParaRPr>
              <a:solidFill>
                <a:srgbClr val="A62122"/>
              </a:solidFill>
            </a:endParaRPr>
          </a:p>
        </p:txBody>
      </p:sp>
      <p:sp>
        <p:nvSpPr>
          <p:cNvPr id="63" name="Google Shape;63;p12"/>
          <p:cNvSpPr txBox="1"/>
          <p:nvPr>
            <p:ph idx="1" type="subTitle"/>
          </p:nvPr>
        </p:nvSpPr>
        <p:spPr>
          <a:xfrm>
            <a:off x="685975" y="1455050"/>
            <a:ext cx="6648300" cy="2869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Cheddar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Whatever String Cheese is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SzPts val="1600"/>
              <a:buAutoNum type="arabicPeriod"/>
            </a:pPr>
            <a:r>
              <a:rPr lang="en-US" sz="1600"/>
              <a:t>The pizza cheese mix from Smith’s 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2.jpg"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/>
          <p:nvPr>
            <p:ph type="title"/>
          </p:nvPr>
        </p:nvSpPr>
        <p:spPr>
          <a:xfrm>
            <a:off x="685975" y="0"/>
            <a:ext cx="7761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I’m gonna be honest, I don’t know much about cheese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One real good cheese is </a:t>
            </a:r>
            <a:r>
              <a:rPr lang="en-US"/>
              <a:t>Mozzarella</a:t>
            </a:r>
            <a:r>
              <a:rPr lang="en-US"/>
              <a:t> </a:t>
            </a:r>
            <a:endParaRPr/>
          </a:p>
        </p:txBody>
      </p:sp>
      <p:sp>
        <p:nvSpPr>
          <p:cNvPr id="75" name="Google Shape;75;p14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I’m gonna be honest, I don’t know much about cheese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>
            <p:ph idx="1" type="subTitle"/>
          </p:nvPr>
        </p:nvSpPr>
        <p:spPr>
          <a:xfrm>
            <a:off x="381175" y="1693200"/>
            <a:ext cx="66357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Mozzarella</a:t>
            </a:r>
            <a:r>
              <a:rPr lang="en-US"/>
              <a:t> is the main squeeze to pizza cheese right? I know mozzarella sticks are very good.</a:t>
            </a:r>
            <a:endParaRPr>
              <a:solidFill>
                <a:srgbClr val="D6D6D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>
            <a:off x="0" y="7500"/>
            <a:ext cx="9144000" cy="5143500"/>
          </a:xfrm>
          <a:prstGeom prst="rect">
            <a:avLst/>
          </a:prstGeom>
          <a:solidFill>
            <a:srgbClr val="FEE64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-269900" y="1693200"/>
            <a:ext cx="1859400" cy="1845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659800" y="509850"/>
            <a:ext cx="929700" cy="89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>
            <p:ph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Swiss Cheese</a:t>
            </a:r>
            <a:endParaRPr/>
          </a:p>
        </p:txBody>
      </p:sp>
      <p:sp>
        <p:nvSpPr>
          <p:cNvPr id="85" name="Google Shape;85;p15"/>
          <p:cNvSpPr txBox="1"/>
          <p:nvPr>
            <p:ph idx="2"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I’m gonna be honest, I don’t know much about cheese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 txBox="1"/>
          <p:nvPr>
            <p:ph idx="1" type="subTitle"/>
          </p:nvPr>
        </p:nvSpPr>
        <p:spPr>
          <a:xfrm>
            <a:off x="381175" y="1693200"/>
            <a:ext cx="8371200" cy="19806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/>
              <a:t>I don’t know how it tastes, but </a:t>
            </a:r>
            <a:r>
              <a:rPr b="1" lang="en-US"/>
              <a:t>Swiss Cheese </a:t>
            </a:r>
            <a:r>
              <a:rPr lang="en-US"/>
              <a:t>is </a:t>
            </a:r>
            <a:r>
              <a:rPr b="1" lang="en-US"/>
              <a:t>ICONIC</a:t>
            </a:r>
            <a:r>
              <a:rPr lang="en-US"/>
              <a:t> so that counts for a lot. If you’re making a cartoon and there’s cheese in it you bet it’s swiss. Sliced swiss, wedged swiss, cubed swiss, wheeled swiss, it all works!</a:t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2379250" y="2249700"/>
            <a:ext cx="1362300" cy="1289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6752900" y="-197175"/>
            <a:ext cx="929700" cy="89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7235400" y="2654225"/>
            <a:ext cx="2189100" cy="226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4478450" y="699825"/>
            <a:ext cx="929700" cy="89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543550" y="3896100"/>
            <a:ext cx="1162200" cy="116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5638000" y="2999100"/>
            <a:ext cx="780300" cy="787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3990900" y="3673800"/>
            <a:ext cx="1162200" cy="116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idx="2"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 comes in so many colors, yellow, orange, blue, etc.</a:t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3569998" y="2362356"/>
            <a:ext cx="828900" cy="828900"/>
          </a:xfrm>
          <a:prstGeom prst="rect">
            <a:avLst/>
          </a:prstGeom>
          <a:solidFill>
            <a:srgbClr val="A621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/>
          <p:nvPr/>
        </p:nvSpPr>
        <p:spPr>
          <a:xfrm>
            <a:off x="4547284" y="2362356"/>
            <a:ext cx="828900" cy="82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5524570" y="2362356"/>
            <a:ext cx="828900" cy="828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212550" y="2452198"/>
            <a:ext cx="12771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Option A</a:t>
            </a:r>
            <a:endParaRPr sz="120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(default)</a:t>
            </a:r>
            <a:endParaRPr sz="120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185350" y="3987885"/>
            <a:ext cx="13323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Option C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1621625" y="3337935"/>
            <a:ext cx="487200" cy="487200"/>
          </a:xfrm>
          <a:prstGeom prst="rect">
            <a:avLst/>
          </a:prstGeom>
          <a:solidFill>
            <a:srgbClr val="004D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2196088" y="3337935"/>
            <a:ext cx="487200" cy="487200"/>
          </a:xfrm>
          <a:prstGeom prst="rect">
            <a:avLst/>
          </a:prstGeom>
          <a:solidFill>
            <a:srgbClr val="0072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2770552" y="3337935"/>
            <a:ext cx="487200" cy="4872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3345016" y="3337935"/>
            <a:ext cx="487200" cy="487200"/>
          </a:xfrm>
          <a:prstGeom prst="rect">
            <a:avLst/>
          </a:prstGeom>
          <a:solidFill>
            <a:srgbClr val="9D9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185350" y="3337935"/>
            <a:ext cx="13323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Option B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1621625" y="3987885"/>
            <a:ext cx="487200" cy="487200"/>
          </a:xfrm>
          <a:prstGeom prst="rect">
            <a:avLst/>
          </a:prstGeom>
          <a:solidFill>
            <a:srgbClr val="BC25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2196088" y="3987885"/>
            <a:ext cx="487200" cy="487200"/>
          </a:xfrm>
          <a:prstGeom prst="rect">
            <a:avLst/>
          </a:prstGeom>
          <a:solidFill>
            <a:srgbClr val="EF6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2770552" y="3987885"/>
            <a:ext cx="487200" cy="48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3345016" y="3987885"/>
            <a:ext cx="487200" cy="487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1615425" y="2362356"/>
            <a:ext cx="828900" cy="828900"/>
          </a:xfrm>
          <a:prstGeom prst="rect">
            <a:avLst/>
          </a:prstGeom>
          <a:solidFill>
            <a:srgbClr val="0DA7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2592711" y="2362356"/>
            <a:ext cx="828900" cy="828900"/>
          </a:xfrm>
          <a:prstGeom prst="rect">
            <a:avLst/>
          </a:prstGeom>
          <a:solidFill>
            <a:srgbClr val="004D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4072525" y="3987885"/>
            <a:ext cx="13323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Option 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4072525" y="3337935"/>
            <a:ext cx="13323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Option D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5508800" y="3337935"/>
            <a:ext cx="487200" cy="487200"/>
          </a:xfrm>
          <a:prstGeom prst="rect">
            <a:avLst/>
          </a:prstGeom>
          <a:solidFill>
            <a:srgbClr val="13BC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6083263" y="3337935"/>
            <a:ext cx="487200" cy="48720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6657727" y="3337935"/>
            <a:ext cx="487200" cy="4872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7232191" y="3337935"/>
            <a:ext cx="487200" cy="487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5508800" y="3987885"/>
            <a:ext cx="487200" cy="487200"/>
          </a:xfrm>
          <a:prstGeom prst="rect">
            <a:avLst/>
          </a:prstGeom>
          <a:solidFill>
            <a:srgbClr val="E7A3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6083263" y="3987885"/>
            <a:ext cx="487200" cy="48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6657727" y="3987885"/>
            <a:ext cx="487200" cy="4872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7232191" y="3987885"/>
            <a:ext cx="487200" cy="487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 txBox="1"/>
          <p:nvPr>
            <p:ph idx="1" type="subTitle"/>
          </p:nvPr>
        </p:nvSpPr>
        <p:spPr>
          <a:xfrm>
            <a:off x="381000" y="1664200"/>
            <a:ext cx="8525100" cy="541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Look at all these colors cheese might possibly come in!</a:t>
            </a:r>
            <a:endParaRPr/>
          </a:p>
        </p:txBody>
      </p:sp>
      <p:sp>
        <p:nvSpPr>
          <p:cNvPr id="126" name="Google Shape;126;p16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I’m gonna be honest, I don’t know much about cheese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1517650" y="2772250"/>
            <a:ext cx="212400" cy="204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2131047" y="2362350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>
            <a:off x="2187825" y="2815000"/>
            <a:ext cx="361500" cy="3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1870898" y="2519875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1555449" y="2298975"/>
            <a:ext cx="136800" cy="125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1776573" y="2976850"/>
            <a:ext cx="166200" cy="18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 rot="-5400000">
            <a:off x="3038525" y="3079000"/>
            <a:ext cx="212400" cy="204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6"/>
          <p:cNvSpPr/>
          <p:nvPr/>
        </p:nvSpPr>
        <p:spPr>
          <a:xfrm rot="-5400000">
            <a:off x="2623675" y="2522753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 rot="-5400000">
            <a:off x="3084425" y="2256575"/>
            <a:ext cx="361500" cy="3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 rot="-5400000">
            <a:off x="2781200" y="2782902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 rot="-5400000">
            <a:off x="2563300" y="3118751"/>
            <a:ext cx="136800" cy="125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 rot="-5400000">
            <a:off x="3256325" y="2853077"/>
            <a:ext cx="166200" cy="18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/>
          <p:nvPr/>
        </p:nvSpPr>
        <p:spPr>
          <a:xfrm rot="5400000">
            <a:off x="3740675" y="2259725"/>
            <a:ext cx="212400" cy="204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6"/>
          <p:cNvSpPr/>
          <p:nvPr/>
        </p:nvSpPr>
        <p:spPr>
          <a:xfrm rot="5400000">
            <a:off x="4207725" y="2878072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6"/>
          <p:cNvSpPr/>
          <p:nvPr/>
        </p:nvSpPr>
        <p:spPr>
          <a:xfrm rot="5400000">
            <a:off x="3545675" y="2926750"/>
            <a:ext cx="361500" cy="3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/>
          <p:cNvSpPr/>
          <p:nvPr/>
        </p:nvSpPr>
        <p:spPr>
          <a:xfrm rot="5400000">
            <a:off x="4050200" y="2617923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6"/>
          <p:cNvSpPr/>
          <p:nvPr/>
        </p:nvSpPr>
        <p:spPr>
          <a:xfrm rot="5400000">
            <a:off x="4291500" y="2299474"/>
            <a:ext cx="136800" cy="125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"/>
          <p:cNvSpPr/>
          <p:nvPr/>
        </p:nvSpPr>
        <p:spPr>
          <a:xfrm rot="5400000">
            <a:off x="3569075" y="2505448"/>
            <a:ext cx="166200" cy="18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4445900" y="2806925"/>
            <a:ext cx="212400" cy="204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5059297" y="2397025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/>
          <p:nvPr/>
        </p:nvSpPr>
        <p:spPr>
          <a:xfrm>
            <a:off x="5116075" y="2849675"/>
            <a:ext cx="361500" cy="3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6"/>
          <p:cNvSpPr/>
          <p:nvPr/>
        </p:nvSpPr>
        <p:spPr>
          <a:xfrm>
            <a:off x="4799148" y="2554550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4483699" y="2333650"/>
            <a:ext cx="136800" cy="125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4704823" y="3011525"/>
            <a:ext cx="166200" cy="18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/>
          <p:nvPr/>
        </p:nvSpPr>
        <p:spPr>
          <a:xfrm rot="10800000">
            <a:off x="6242450" y="2531800"/>
            <a:ext cx="212400" cy="204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/>
          <p:cNvSpPr/>
          <p:nvPr/>
        </p:nvSpPr>
        <p:spPr>
          <a:xfrm rot="10800000">
            <a:off x="5681253" y="3003800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6"/>
          <p:cNvSpPr/>
          <p:nvPr/>
        </p:nvSpPr>
        <p:spPr>
          <a:xfrm rot="10800000">
            <a:off x="5423175" y="2333650"/>
            <a:ext cx="361500" cy="36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/>
          <p:cNvSpPr/>
          <p:nvPr/>
        </p:nvSpPr>
        <p:spPr>
          <a:xfrm rot="10800000">
            <a:off x="5941403" y="2846275"/>
            <a:ext cx="160200" cy="142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"/>
          <p:cNvSpPr/>
          <p:nvPr/>
        </p:nvSpPr>
        <p:spPr>
          <a:xfrm rot="10800000">
            <a:off x="6280251" y="3084575"/>
            <a:ext cx="136800" cy="125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/>
          <p:cNvSpPr/>
          <p:nvPr/>
        </p:nvSpPr>
        <p:spPr>
          <a:xfrm rot="10800000">
            <a:off x="6029728" y="2347000"/>
            <a:ext cx="166200" cy="184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1538438" y="3611451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1917064" y="3358129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1952111" y="3637871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6"/>
          <p:cNvSpPr/>
          <p:nvPr/>
        </p:nvSpPr>
        <p:spPr>
          <a:xfrm>
            <a:off x="1756484" y="3455481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6"/>
          <p:cNvSpPr/>
          <p:nvPr/>
        </p:nvSpPr>
        <p:spPr>
          <a:xfrm>
            <a:off x="1561769" y="3318962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6"/>
          <p:cNvSpPr/>
          <p:nvPr/>
        </p:nvSpPr>
        <p:spPr>
          <a:xfrm>
            <a:off x="1698261" y="3737896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6"/>
          <p:cNvSpPr/>
          <p:nvPr/>
        </p:nvSpPr>
        <p:spPr>
          <a:xfrm>
            <a:off x="2112900" y="3603326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6"/>
          <p:cNvSpPr/>
          <p:nvPr/>
        </p:nvSpPr>
        <p:spPr>
          <a:xfrm>
            <a:off x="2491527" y="3350004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6"/>
          <p:cNvSpPr/>
          <p:nvPr/>
        </p:nvSpPr>
        <p:spPr>
          <a:xfrm>
            <a:off x="2526574" y="3629746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6"/>
          <p:cNvSpPr/>
          <p:nvPr/>
        </p:nvSpPr>
        <p:spPr>
          <a:xfrm>
            <a:off x="2330946" y="3447356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6"/>
          <p:cNvSpPr/>
          <p:nvPr/>
        </p:nvSpPr>
        <p:spPr>
          <a:xfrm>
            <a:off x="2136232" y="3310837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6"/>
          <p:cNvSpPr/>
          <p:nvPr/>
        </p:nvSpPr>
        <p:spPr>
          <a:xfrm>
            <a:off x="2272723" y="3729771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6"/>
          <p:cNvSpPr/>
          <p:nvPr/>
        </p:nvSpPr>
        <p:spPr>
          <a:xfrm>
            <a:off x="2695725" y="3611451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6"/>
          <p:cNvSpPr/>
          <p:nvPr/>
        </p:nvSpPr>
        <p:spPr>
          <a:xfrm>
            <a:off x="3074352" y="3358129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6"/>
          <p:cNvSpPr/>
          <p:nvPr/>
        </p:nvSpPr>
        <p:spPr>
          <a:xfrm>
            <a:off x="3109399" y="3637871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6"/>
          <p:cNvSpPr/>
          <p:nvPr/>
        </p:nvSpPr>
        <p:spPr>
          <a:xfrm>
            <a:off x="2913771" y="3455481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6"/>
          <p:cNvSpPr/>
          <p:nvPr/>
        </p:nvSpPr>
        <p:spPr>
          <a:xfrm>
            <a:off x="2719057" y="3318962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"/>
          <p:cNvSpPr/>
          <p:nvPr/>
        </p:nvSpPr>
        <p:spPr>
          <a:xfrm>
            <a:off x="2855548" y="3737896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6"/>
          <p:cNvSpPr/>
          <p:nvPr/>
        </p:nvSpPr>
        <p:spPr>
          <a:xfrm>
            <a:off x="3259000" y="3611451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"/>
          <p:cNvSpPr/>
          <p:nvPr/>
        </p:nvSpPr>
        <p:spPr>
          <a:xfrm>
            <a:off x="3637627" y="3358129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6"/>
          <p:cNvSpPr/>
          <p:nvPr/>
        </p:nvSpPr>
        <p:spPr>
          <a:xfrm>
            <a:off x="3672674" y="3637871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6"/>
          <p:cNvSpPr/>
          <p:nvPr/>
        </p:nvSpPr>
        <p:spPr>
          <a:xfrm>
            <a:off x="3477046" y="3455481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6"/>
          <p:cNvSpPr/>
          <p:nvPr/>
        </p:nvSpPr>
        <p:spPr>
          <a:xfrm>
            <a:off x="3282332" y="3318962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6"/>
          <p:cNvSpPr/>
          <p:nvPr/>
        </p:nvSpPr>
        <p:spPr>
          <a:xfrm>
            <a:off x="3418823" y="3737896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6"/>
          <p:cNvSpPr/>
          <p:nvPr/>
        </p:nvSpPr>
        <p:spPr>
          <a:xfrm>
            <a:off x="2112900" y="4264301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"/>
          <p:cNvSpPr/>
          <p:nvPr/>
        </p:nvSpPr>
        <p:spPr>
          <a:xfrm>
            <a:off x="2491527" y="4010979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"/>
          <p:cNvSpPr/>
          <p:nvPr/>
        </p:nvSpPr>
        <p:spPr>
          <a:xfrm>
            <a:off x="2526574" y="4290721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6"/>
          <p:cNvSpPr/>
          <p:nvPr/>
        </p:nvSpPr>
        <p:spPr>
          <a:xfrm>
            <a:off x="2330946" y="4108331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6"/>
          <p:cNvSpPr/>
          <p:nvPr/>
        </p:nvSpPr>
        <p:spPr>
          <a:xfrm>
            <a:off x="2136232" y="3971812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2272723" y="4390746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1538438" y="4264301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1917064" y="4010979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1952111" y="4290721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1756484" y="4108331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1561769" y="3971812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1698261" y="4390746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6"/>
          <p:cNvSpPr/>
          <p:nvPr/>
        </p:nvSpPr>
        <p:spPr>
          <a:xfrm rot="-5400000">
            <a:off x="3033646" y="4421216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6"/>
          <p:cNvSpPr/>
          <p:nvPr/>
        </p:nvSpPr>
        <p:spPr>
          <a:xfrm rot="-5400000">
            <a:off x="2777324" y="4077689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6"/>
          <p:cNvSpPr/>
          <p:nvPr/>
        </p:nvSpPr>
        <p:spPr>
          <a:xfrm rot="-5400000">
            <a:off x="3062016" y="3913492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6"/>
          <p:cNvSpPr/>
          <p:nvPr/>
        </p:nvSpPr>
        <p:spPr>
          <a:xfrm rot="-5400000">
            <a:off x="2874676" y="4238270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6"/>
          <p:cNvSpPr/>
          <p:nvPr/>
        </p:nvSpPr>
        <p:spPr>
          <a:xfrm rot="-5400000">
            <a:off x="2740108" y="4445734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6"/>
          <p:cNvSpPr/>
          <p:nvPr/>
        </p:nvSpPr>
        <p:spPr>
          <a:xfrm rot="-5400000">
            <a:off x="3168341" y="4281643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6"/>
          <p:cNvSpPr/>
          <p:nvPr/>
        </p:nvSpPr>
        <p:spPr>
          <a:xfrm>
            <a:off x="3299000" y="4259226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6"/>
          <p:cNvSpPr/>
          <p:nvPr/>
        </p:nvSpPr>
        <p:spPr>
          <a:xfrm>
            <a:off x="3677627" y="4005904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6"/>
          <p:cNvSpPr/>
          <p:nvPr/>
        </p:nvSpPr>
        <p:spPr>
          <a:xfrm>
            <a:off x="3712674" y="4285646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6"/>
          <p:cNvSpPr/>
          <p:nvPr/>
        </p:nvSpPr>
        <p:spPr>
          <a:xfrm>
            <a:off x="3517046" y="4103256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6"/>
          <p:cNvSpPr/>
          <p:nvPr/>
        </p:nvSpPr>
        <p:spPr>
          <a:xfrm>
            <a:off x="3322332" y="3966737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6"/>
          <p:cNvSpPr/>
          <p:nvPr/>
        </p:nvSpPr>
        <p:spPr>
          <a:xfrm>
            <a:off x="3458823" y="4385671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6"/>
          <p:cNvSpPr/>
          <p:nvPr/>
        </p:nvSpPr>
        <p:spPr>
          <a:xfrm rot="5400000">
            <a:off x="5593465" y="3915442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6"/>
          <p:cNvSpPr/>
          <p:nvPr/>
        </p:nvSpPr>
        <p:spPr>
          <a:xfrm rot="5400000">
            <a:off x="5881887" y="4297069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6"/>
          <p:cNvSpPr/>
          <p:nvPr/>
        </p:nvSpPr>
        <p:spPr>
          <a:xfrm rot="5400000">
            <a:off x="5472995" y="4327166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6"/>
          <p:cNvSpPr/>
          <p:nvPr/>
        </p:nvSpPr>
        <p:spPr>
          <a:xfrm rot="5400000">
            <a:off x="5784535" y="4136489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6"/>
          <p:cNvSpPr/>
          <p:nvPr/>
        </p:nvSpPr>
        <p:spPr>
          <a:xfrm rot="5400000">
            <a:off x="5933804" y="3939824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6"/>
          <p:cNvSpPr/>
          <p:nvPr/>
        </p:nvSpPr>
        <p:spPr>
          <a:xfrm rot="5400000">
            <a:off x="5487270" y="4067015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6"/>
          <p:cNvSpPr/>
          <p:nvPr/>
        </p:nvSpPr>
        <p:spPr>
          <a:xfrm rot="5400000">
            <a:off x="6750752" y="3265480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6"/>
          <p:cNvSpPr/>
          <p:nvPr/>
        </p:nvSpPr>
        <p:spPr>
          <a:xfrm rot="5400000">
            <a:off x="7039175" y="3647106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6"/>
          <p:cNvSpPr/>
          <p:nvPr/>
        </p:nvSpPr>
        <p:spPr>
          <a:xfrm rot="5400000">
            <a:off x="6630283" y="3677204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6"/>
          <p:cNvSpPr/>
          <p:nvPr/>
        </p:nvSpPr>
        <p:spPr>
          <a:xfrm rot="5400000">
            <a:off x="6941823" y="3486526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6"/>
          <p:cNvSpPr/>
          <p:nvPr/>
        </p:nvSpPr>
        <p:spPr>
          <a:xfrm rot="5400000">
            <a:off x="7091091" y="3289862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6"/>
          <p:cNvSpPr/>
          <p:nvPr/>
        </p:nvSpPr>
        <p:spPr>
          <a:xfrm rot="5400000">
            <a:off x="6644558" y="3417053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6"/>
          <p:cNvSpPr/>
          <p:nvPr/>
        </p:nvSpPr>
        <p:spPr>
          <a:xfrm rot="10800000">
            <a:off x="6523524" y="4083282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/>
          <p:cNvSpPr/>
          <p:nvPr/>
        </p:nvSpPr>
        <p:spPr>
          <a:xfrm rot="10800000">
            <a:off x="6176997" y="4374705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/>
          <p:cNvSpPr/>
          <p:nvPr/>
        </p:nvSpPr>
        <p:spPr>
          <a:xfrm rot="10800000">
            <a:off x="6017750" y="3960862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/>
          <p:cNvSpPr/>
          <p:nvPr/>
        </p:nvSpPr>
        <p:spPr>
          <a:xfrm rot="10800000">
            <a:off x="6337577" y="4277353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6"/>
          <p:cNvSpPr/>
          <p:nvPr/>
        </p:nvSpPr>
        <p:spPr>
          <a:xfrm rot="10800000">
            <a:off x="6546992" y="4424671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6"/>
          <p:cNvSpPr/>
          <p:nvPr/>
        </p:nvSpPr>
        <p:spPr>
          <a:xfrm rot="10800000">
            <a:off x="6392201" y="3968837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6"/>
          <p:cNvSpPr/>
          <p:nvPr/>
        </p:nvSpPr>
        <p:spPr>
          <a:xfrm rot="10800000">
            <a:off x="7663136" y="3433345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6"/>
          <p:cNvSpPr/>
          <p:nvPr/>
        </p:nvSpPr>
        <p:spPr>
          <a:xfrm rot="10800000">
            <a:off x="7316610" y="3724767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6"/>
          <p:cNvSpPr/>
          <p:nvPr/>
        </p:nvSpPr>
        <p:spPr>
          <a:xfrm rot="10800000">
            <a:off x="7157363" y="3310925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6"/>
          <p:cNvSpPr/>
          <p:nvPr/>
        </p:nvSpPr>
        <p:spPr>
          <a:xfrm rot="10800000">
            <a:off x="7477190" y="3627415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6"/>
          <p:cNvSpPr/>
          <p:nvPr/>
        </p:nvSpPr>
        <p:spPr>
          <a:xfrm rot="10800000">
            <a:off x="7686604" y="3774733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6"/>
          <p:cNvSpPr/>
          <p:nvPr/>
        </p:nvSpPr>
        <p:spPr>
          <a:xfrm rot="10800000">
            <a:off x="7531813" y="3318900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6"/>
          <p:cNvSpPr/>
          <p:nvPr/>
        </p:nvSpPr>
        <p:spPr>
          <a:xfrm rot="10800000">
            <a:off x="5966836" y="3437082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6"/>
          <p:cNvSpPr/>
          <p:nvPr/>
        </p:nvSpPr>
        <p:spPr>
          <a:xfrm rot="10800000">
            <a:off x="5620310" y="3728505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6"/>
          <p:cNvSpPr/>
          <p:nvPr/>
        </p:nvSpPr>
        <p:spPr>
          <a:xfrm rot="10800000">
            <a:off x="5461063" y="3314662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6"/>
          <p:cNvSpPr/>
          <p:nvPr/>
        </p:nvSpPr>
        <p:spPr>
          <a:xfrm rot="10800000">
            <a:off x="5780890" y="3631153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6"/>
          <p:cNvSpPr/>
          <p:nvPr/>
        </p:nvSpPr>
        <p:spPr>
          <a:xfrm rot="10800000">
            <a:off x="5990304" y="3778471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6"/>
          <p:cNvSpPr/>
          <p:nvPr/>
        </p:nvSpPr>
        <p:spPr>
          <a:xfrm rot="10800000">
            <a:off x="5835513" y="3322637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6"/>
          <p:cNvSpPr/>
          <p:nvPr/>
        </p:nvSpPr>
        <p:spPr>
          <a:xfrm>
            <a:off x="6582900" y="4253364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6"/>
          <p:cNvSpPr/>
          <p:nvPr/>
        </p:nvSpPr>
        <p:spPr>
          <a:xfrm>
            <a:off x="6961527" y="4000041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6"/>
          <p:cNvSpPr/>
          <p:nvPr/>
        </p:nvSpPr>
        <p:spPr>
          <a:xfrm>
            <a:off x="6996574" y="4279783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6"/>
          <p:cNvSpPr/>
          <p:nvPr/>
        </p:nvSpPr>
        <p:spPr>
          <a:xfrm>
            <a:off x="6800946" y="4097393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6"/>
          <p:cNvSpPr/>
          <p:nvPr/>
        </p:nvSpPr>
        <p:spPr>
          <a:xfrm>
            <a:off x="6606232" y="3960875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6"/>
          <p:cNvSpPr/>
          <p:nvPr/>
        </p:nvSpPr>
        <p:spPr>
          <a:xfrm>
            <a:off x="6742723" y="4379808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6"/>
          <p:cNvSpPr/>
          <p:nvPr/>
        </p:nvSpPr>
        <p:spPr>
          <a:xfrm rot="10800000">
            <a:off x="6561911" y="3427870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6"/>
          <p:cNvSpPr/>
          <p:nvPr/>
        </p:nvSpPr>
        <p:spPr>
          <a:xfrm rot="10800000">
            <a:off x="6215385" y="3719292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6"/>
          <p:cNvSpPr/>
          <p:nvPr/>
        </p:nvSpPr>
        <p:spPr>
          <a:xfrm rot="10800000">
            <a:off x="6056138" y="3305450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6"/>
          <p:cNvSpPr/>
          <p:nvPr/>
        </p:nvSpPr>
        <p:spPr>
          <a:xfrm rot="10800000">
            <a:off x="6375965" y="3621940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6"/>
          <p:cNvSpPr/>
          <p:nvPr/>
        </p:nvSpPr>
        <p:spPr>
          <a:xfrm rot="10800000">
            <a:off x="6585379" y="3769258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6"/>
          <p:cNvSpPr/>
          <p:nvPr/>
        </p:nvSpPr>
        <p:spPr>
          <a:xfrm rot="10800000">
            <a:off x="6430588" y="3313425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6"/>
          <p:cNvSpPr/>
          <p:nvPr/>
        </p:nvSpPr>
        <p:spPr>
          <a:xfrm rot="10800000">
            <a:off x="7677124" y="4083295"/>
            <a:ext cx="131100" cy="126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6"/>
          <p:cNvSpPr/>
          <p:nvPr/>
        </p:nvSpPr>
        <p:spPr>
          <a:xfrm rot="10800000">
            <a:off x="7330597" y="4374717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6"/>
          <p:cNvSpPr/>
          <p:nvPr/>
        </p:nvSpPr>
        <p:spPr>
          <a:xfrm rot="10800000">
            <a:off x="7171350" y="3960875"/>
            <a:ext cx="223200" cy="22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6"/>
          <p:cNvSpPr/>
          <p:nvPr/>
        </p:nvSpPr>
        <p:spPr>
          <a:xfrm rot="10800000">
            <a:off x="7491177" y="4277365"/>
            <a:ext cx="99000" cy="8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6"/>
          <p:cNvSpPr/>
          <p:nvPr/>
        </p:nvSpPr>
        <p:spPr>
          <a:xfrm rot="10800000">
            <a:off x="7700592" y="4424683"/>
            <a:ext cx="84300" cy="7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6"/>
          <p:cNvSpPr/>
          <p:nvPr/>
        </p:nvSpPr>
        <p:spPr>
          <a:xfrm rot="10800000">
            <a:off x="7545801" y="3968850"/>
            <a:ext cx="1026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7"/>
          <p:cNvSpPr txBox="1"/>
          <p:nvPr>
            <p:ph idx="2" type="ctrTitle"/>
          </p:nvPr>
        </p:nvSpPr>
        <p:spPr>
          <a:xfrm>
            <a:off x="381000" y="699825"/>
            <a:ext cx="6292800" cy="8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do you think is the cheesiest font?</a:t>
            </a:r>
            <a:endParaRPr/>
          </a:p>
        </p:txBody>
      </p:sp>
      <p:sp>
        <p:nvSpPr>
          <p:cNvPr id="258" name="Google Shape;258;p17"/>
          <p:cNvSpPr txBox="1"/>
          <p:nvPr>
            <p:ph idx="1" type="subTitle"/>
          </p:nvPr>
        </p:nvSpPr>
        <p:spPr>
          <a:xfrm>
            <a:off x="381000" y="1740400"/>
            <a:ext cx="8031600" cy="26838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There are just so many cheesy fonts out there!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latin typeface="Bangers"/>
                <a:ea typeface="Bangers"/>
                <a:cs typeface="Bangers"/>
                <a:sym typeface="Bangers"/>
              </a:rPr>
              <a:t>Like this one!</a:t>
            </a:r>
            <a:endParaRPr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and this one!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latin typeface="Luckiest Guy"/>
                <a:ea typeface="Luckiest Guy"/>
                <a:cs typeface="Luckiest Guy"/>
                <a:sym typeface="Luckiest Guy"/>
              </a:rPr>
              <a:t>and this one!</a:t>
            </a:r>
            <a:endParaRPr>
              <a:latin typeface="Luckiest Guy"/>
              <a:ea typeface="Luckiest Guy"/>
              <a:cs typeface="Luckiest Guy"/>
              <a:sym typeface="Luckiest Guy"/>
            </a:endParaRPr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latin typeface="Bungee Inline"/>
                <a:ea typeface="Bungee Inline"/>
                <a:cs typeface="Bungee Inline"/>
                <a:sym typeface="Bungee Inline"/>
              </a:rPr>
              <a:t>This one is pretty cheesy</a:t>
            </a:r>
            <a:endParaRPr>
              <a:latin typeface="Bungee Inline"/>
              <a:ea typeface="Bungee Inline"/>
              <a:cs typeface="Bungee Inline"/>
              <a:sym typeface="Bungee Inline"/>
            </a:endParaRPr>
          </a:p>
        </p:txBody>
      </p:sp>
      <p:sp>
        <p:nvSpPr>
          <p:cNvPr id="259" name="Google Shape;259;p17"/>
          <p:cNvSpPr txBox="1"/>
          <p:nvPr>
            <p:ph type="title"/>
          </p:nvPr>
        </p:nvSpPr>
        <p:spPr>
          <a:xfrm>
            <a:off x="381002" y="358378"/>
            <a:ext cx="83712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I’m gonna be honest, I don’t know much about cheese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8"/>
          <p:cNvSpPr txBox="1"/>
          <p:nvPr/>
        </p:nvSpPr>
        <p:spPr>
          <a:xfrm>
            <a:off x="6710150" y="5362375"/>
            <a:ext cx="23340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Photo credit: John Doe</a:t>
            </a:r>
            <a:endParaRPr sz="800"/>
          </a:p>
        </p:txBody>
      </p:sp>
      <p:pic>
        <p:nvPicPr>
          <p:cNvPr descr="background4.jpg" id="265" name="Google Shape;26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18"/>
          <p:cNvSpPr txBox="1"/>
          <p:nvPr>
            <p:ph type="title"/>
          </p:nvPr>
        </p:nvSpPr>
        <p:spPr>
          <a:xfrm>
            <a:off x="685975" y="0"/>
            <a:ext cx="7761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Lets take a look at some cheese statistics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Cheese-sticks if you will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Google Enterprise">
      <a:dk1>
        <a:srgbClr val="444444"/>
      </a:dk1>
      <a:lt1>
        <a:srgbClr val="FFFFFF"/>
      </a:lt1>
      <a:dk2>
        <a:srgbClr val="666666"/>
      </a:dk2>
      <a:lt2>
        <a:srgbClr val="939393"/>
      </a:lt2>
      <a:accent1>
        <a:srgbClr val="3369E8"/>
      </a:accent1>
      <a:accent2>
        <a:srgbClr val="D50F25"/>
      </a:accent2>
      <a:accent3>
        <a:srgbClr val="EEB211"/>
      </a:accent3>
      <a:accent4>
        <a:srgbClr val="009925"/>
      </a:accent4>
      <a:accent5>
        <a:srgbClr val="BEBEBE"/>
      </a:accent5>
      <a:accent6>
        <a:srgbClr val="D4D4D4"/>
      </a:accent6>
      <a:hlink>
        <a:srgbClr val="E9E9E9"/>
      </a:hlink>
      <a:folHlink>
        <a:srgbClr val="22222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